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3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7" r:id="rId11"/>
    <p:sldId id="265" r:id="rId12"/>
    <p:sldId id="298" r:id="rId13"/>
    <p:sldId id="267" r:id="rId14"/>
    <p:sldId id="268" r:id="rId15"/>
    <p:sldId id="283" r:id="rId16"/>
    <p:sldId id="285" r:id="rId17"/>
    <p:sldId id="286" r:id="rId18"/>
    <p:sldId id="287" r:id="rId19"/>
    <p:sldId id="288" r:id="rId20"/>
    <p:sldId id="289" r:id="rId21"/>
    <p:sldId id="270" r:id="rId22"/>
    <p:sldId id="271" r:id="rId23"/>
    <p:sldId id="290" r:id="rId24"/>
    <p:sldId id="291" r:id="rId25"/>
    <p:sldId id="292" r:id="rId26"/>
    <p:sldId id="272" r:id="rId27"/>
    <p:sldId id="299" r:id="rId28"/>
    <p:sldId id="296" r:id="rId29"/>
    <p:sldId id="294" r:id="rId30"/>
    <p:sldId id="300" r:id="rId31"/>
    <p:sldId id="275" r:id="rId32"/>
    <p:sldId id="277" r:id="rId33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10339-4BB6-463B-A352-D98FD764296A}" type="datetimeFigureOut">
              <a:rPr lang="pt-BR" smtClean="0"/>
              <a:t>20/10/2020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76DC5-F089-4222-A62D-70A3AFA7FD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86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76DC5-F089-4222-A62D-70A3AFA7FD6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664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1;p2"/>
          <p:cNvPicPr/>
          <p:nvPr/>
        </p:nvPicPr>
        <p:blipFill>
          <a:blip r:embed="rId14"/>
          <a:stretch/>
        </p:blipFill>
        <p:spPr>
          <a:xfrm flipH="1">
            <a:off x="6866640" y="2851200"/>
            <a:ext cx="5289480" cy="3973680"/>
          </a:xfrm>
          <a:prstGeom prst="rect">
            <a:avLst/>
          </a:prstGeom>
          <a:ln>
            <a:noFill/>
          </a:ln>
        </p:spPr>
      </p:pic>
      <p:pic>
        <p:nvPicPr>
          <p:cNvPr id="39" name="Google Shape;12;p2"/>
          <p:cNvPicPr/>
          <p:nvPr/>
        </p:nvPicPr>
        <p:blipFill>
          <a:blip r:embed="rId15"/>
          <a:srcRect t="44005" b="27799"/>
          <a:stretch/>
        </p:blipFill>
        <p:spPr>
          <a:xfrm>
            <a:off x="8899560" y="5661720"/>
            <a:ext cx="4097160" cy="115344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0" y="-92160"/>
            <a:ext cx="12189600" cy="166680"/>
          </a:xfrm>
          <a:prstGeom prst="rect">
            <a:avLst/>
          </a:prstGeom>
          <a:solidFill>
            <a:srgbClr val="6ADBD9"/>
          </a:solidFill>
          <a:ln w="9360">
            <a:solidFill>
              <a:srgbClr val="6ADB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enemvirtual.com.br/notas-de-corte-sisu-2020-2/" TargetMode="External"/><Relationship Id="rId5" Type="http://schemas.openxmlformats.org/officeDocument/2006/relationships/hyperlink" Target="https://www.mundovestibular.com.br/enem/sisu/notas-de-corte-sisu-2020-2/#:~:text=Para%20ser%20selecionado%20na%20maioria,notas%20superiores%20a%20700%20pontos." TargetMode="External"/><Relationship Id="rId4" Type="http://schemas.openxmlformats.org/officeDocument/2006/relationships/hyperlink" Target="http://inep.gov.br/microdado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62;p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3520" y="27720"/>
            <a:ext cx="7770752" cy="6830279"/>
          </a:xfrm>
          <a:prstGeom prst="rect">
            <a:avLst/>
          </a:prstGeom>
          <a:ln>
            <a:noFill/>
          </a:ln>
        </p:spPr>
      </p:pic>
      <p:grpSp>
        <p:nvGrpSpPr>
          <p:cNvPr id="121" name="Group 1"/>
          <p:cNvGrpSpPr/>
          <p:nvPr/>
        </p:nvGrpSpPr>
        <p:grpSpPr>
          <a:xfrm>
            <a:off x="-3251160" y="-304920"/>
            <a:ext cx="10889280" cy="7465320"/>
            <a:chOff x="-3251160" y="-304920"/>
            <a:chExt cx="10889280" cy="7465320"/>
          </a:xfrm>
        </p:grpSpPr>
        <p:grpSp>
          <p:nvGrpSpPr>
            <p:cNvPr id="122" name="Group 2"/>
            <p:cNvGrpSpPr/>
            <p:nvPr/>
          </p:nvGrpSpPr>
          <p:grpSpPr>
            <a:xfrm>
              <a:off x="-3251160" y="0"/>
              <a:ext cx="10685880" cy="7160400"/>
              <a:chOff x="-3251160" y="0"/>
              <a:chExt cx="10685880" cy="7160400"/>
            </a:xfrm>
          </p:grpSpPr>
          <p:sp>
            <p:nvSpPr>
              <p:cNvPr id="123" name="CustomShape 3"/>
              <p:cNvSpPr/>
              <p:nvPr/>
            </p:nvSpPr>
            <p:spPr>
              <a:xfrm rot="10800000" flipH="1">
                <a:off x="-3251520" y="2520"/>
                <a:ext cx="10647720" cy="6855480"/>
              </a:xfrm>
              <a:prstGeom prst="trapezoid">
                <a:avLst>
                  <a:gd name="adj" fmla="val 41313"/>
                </a:avLst>
              </a:prstGeom>
              <a:blipFill rotWithShape="0">
                <a:blip r:embed="rId4"/>
                <a:stretch>
                  <a:fillRect l="-2865486"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4" name="CustomShape 4"/>
              <p:cNvSpPr/>
              <p:nvPr/>
            </p:nvSpPr>
            <p:spPr>
              <a:xfrm flipH="1">
                <a:off x="4493520" y="0"/>
                <a:ext cx="2941200" cy="7160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6ADBD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5" name="CustomShape 5"/>
            <p:cNvSpPr/>
            <p:nvPr/>
          </p:nvSpPr>
          <p:spPr>
            <a:xfrm flipH="1">
              <a:off x="4696920" y="-304920"/>
              <a:ext cx="2941200" cy="7160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6ADBD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7" name="CustomShape 6"/>
          <p:cNvSpPr/>
          <p:nvPr/>
        </p:nvSpPr>
        <p:spPr>
          <a:xfrm>
            <a:off x="494640" y="5630400"/>
            <a:ext cx="4328280" cy="50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FFFFFF"/>
                </a:solidFill>
                <a:latin typeface="Open Sans"/>
                <a:ea typeface="Open Sans"/>
              </a:rPr>
              <a:t>02/06/2020</a:t>
            </a:r>
            <a:endParaRPr lang="pt-BR" sz="1200" b="0" strike="noStrike" spc="-1">
              <a:latin typeface="Arial"/>
            </a:endParaRPr>
          </a:p>
        </p:txBody>
      </p:sp>
      <p:grpSp>
        <p:nvGrpSpPr>
          <p:cNvPr id="128" name="Group 7"/>
          <p:cNvGrpSpPr/>
          <p:nvPr/>
        </p:nvGrpSpPr>
        <p:grpSpPr>
          <a:xfrm>
            <a:off x="18720" y="28080"/>
            <a:ext cx="5263560" cy="5141160"/>
            <a:chOff x="18720" y="28080"/>
            <a:chExt cx="5263560" cy="5141160"/>
          </a:xfrm>
        </p:grpSpPr>
        <p:sp>
          <p:nvSpPr>
            <p:cNvPr id="129" name="CustomShape 8"/>
            <p:cNvSpPr/>
            <p:nvPr/>
          </p:nvSpPr>
          <p:spPr>
            <a:xfrm rot="10800000">
              <a:off x="18720" y="27720"/>
              <a:ext cx="5263560" cy="5141160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0" name="Google Shape;62;p13"/>
            <p:cNvPicPr/>
            <p:nvPr/>
          </p:nvPicPr>
          <p:blipFill>
            <a:blip r:embed="rId5"/>
            <a:stretch/>
          </p:blipFill>
          <p:spPr>
            <a:xfrm rot="10800000" flipH="1">
              <a:off x="127440" y="30960"/>
              <a:ext cx="3583800" cy="313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1" name="CustomShape 9"/>
          <p:cNvSpPr/>
          <p:nvPr/>
        </p:nvSpPr>
        <p:spPr>
          <a:xfrm>
            <a:off x="17280" y="3572280"/>
            <a:ext cx="5766840" cy="117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 err="1">
                <a:solidFill>
                  <a:srgbClr val="666666"/>
                </a:solidFill>
                <a:latin typeface="Open Sans"/>
                <a:ea typeface="Open Sans"/>
              </a:rPr>
              <a:t>Modelo</a:t>
            </a:r>
            <a:r>
              <a:rPr lang="en-US" sz="2400" b="1" strike="noStrike" spc="-1" dirty="0">
                <a:solidFill>
                  <a:srgbClr val="666666"/>
                </a:solidFill>
                <a:latin typeface="Open Sans"/>
                <a:ea typeface="Open Sans"/>
              </a:rPr>
              <a:t> </a:t>
            </a:r>
            <a:r>
              <a:rPr lang="en-US" sz="2400" b="1" strike="noStrike" spc="-1" dirty="0" err="1">
                <a:solidFill>
                  <a:srgbClr val="666666"/>
                </a:solidFill>
                <a:latin typeface="Open Sans"/>
                <a:ea typeface="Open Sans"/>
              </a:rPr>
              <a:t>preditivo</a:t>
            </a:r>
            <a:r>
              <a:rPr lang="en-US" sz="2400" b="1" strike="noStrike" spc="-1" dirty="0">
                <a:solidFill>
                  <a:srgbClr val="666666"/>
                </a:solidFill>
                <a:latin typeface="Open Sans"/>
                <a:ea typeface="Open Sans"/>
              </a:rPr>
              <a:t> de </a:t>
            </a:r>
            <a:r>
              <a:rPr lang="en-US" sz="2400" b="1" strike="noStrike" spc="-1" dirty="0" err="1">
                <a:solidFill>
                  <a:srgbClr val="666666"/>
                </a:solidFill>
                <a:latin typeface="Open Sans"/>
                <a:ea typeface="Open Sans"/>
              </a:rPr>
              <a:t>classificação</a:t>
            </a:r>
            <a:r>
              <a:rPr lang="en-US" sz="2400" b="1" strike="noStrike" spc="-1" dirty="0">
                <a:solidFill>
                  <a:srgbClr val="666666"/>
                </a:solidFill>
                <a:latin typeface="Open Sans"/>
                <a:ea typeface="Open Sans"/>
              </a:rPr>
              <a:t> de </a:t>
            </a:r>
            <a:r>
              <a:rPr lang="pt-BR" sz="2400" b="1" strike="noStrike" spc="-1" dirty="0" smtClean="0">
                <a:solidFill>
                  <a:srgbClr val="666666"/>
                </a:solidFill>
                <a:latin typeface="Open Sans"/>
                <a:ea typeface="Open Sans"/>
              </a:rPr>
              <a:t>ingresso em faculdade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2400" b="0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ENEM por escola</a:t>
            </a:r>
            <a:endParaRPr lang="pt-BR" sz="2400" b="0" strike="noStrike" spc="-1" dirty="0">
              <a:latin typeface="Open Sans" panose="020B0604020202020204"/>
            </a:endParaRPr>
          </a:p>
          <a:p>
            <a:pPr>
              <a:lnSpc>
                <a:spcPct val="100000"/>
              </a:lnSpc>
            </a:pPr>
            <a:endParaRPr lang="pt-BR" sz="187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70" b="0" strike="noStrike" spc="-1" dirty="0">
              <a:latin typeface="Arial"/>
            </a:endParaRPr>
          </a:p>
        </p:txBody>
      </p:sp>
      <p:pic>
        <p:nvPicPr>
          <p:cNvPr id="133" name="Imagem 20"/>
          <p:cNvPicPr/>
          <p:nvPr/>
        </p:nvPicPr>
        <p:blipFill>
          <a:blip r:embed="rId6"/>
          <a:srcRect l="7576" t="41983" r="8721" b="41923"/>
          <a:stretch/>
        </p:blipFill>
        <p:spPr>
          <a:xfrm>
            <a:off x="494640" y="5145120"/>
            <a:ext cx="2520720" cy="48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3.iv.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Principais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variáveis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                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0E1B2F2-B8A1-48B3-AA06-0FB986FB47F8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30" name="CustomShape 4"/>
          <p:cNvSpPr/>
          <p:nvPr/>
        </p:nvSpPr>
        <p:spPr>
          <a:xfrm>
            <a:off x="1080000" y="2487960"/>
            <a:ext cx="302400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Variáveis da prova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ano_edicao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taxa_participacao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pt-BR" sz="12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nota_media_ciencias_natureza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nota_media_ciencias_humanas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pt-BR" sz="12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nota_media_linguagens_codigos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nota_media_matematica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nota_media_redacao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nota_media_objetiva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nota_media_total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taxa_aprovacao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taxa_reprovacao</a:t>
            </a:r>
            <a:endParaRPr lang="pt-BR" sz="1200" b="0" strike="noStrike" spc="-1" dirty="0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taxa_abandono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5472000" y="2487960"/>
            <a:ext cx="338400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>
                <a:solidFill>
                  <a:srgbClr val="434343"/>
                </a:solidFill>
                <a:latin typeface="Open Sans"/>
                <a:ea typeface="Open Sans"/>
              </a:rPr>
              <a:t>Variáveis da 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cod_uf_escola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sigla_uf_escola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cod_municipio_escola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nome_municipio_escola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cod_escola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nome_escola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tipo_dependencia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tipo_localizacao_escola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numero_matriculas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indicador_socio_economico_escola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indicador_adequacao_escola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indicador_permanencia_escola</a:t>
            </a:r>
            <a:endParaRPr lang="pt-BR" sz="1200" b="0" strike="noStrike" spc="-1"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34343"/>
              </a:buClr>
              <a:buFont typeface="Arial"/>
              <a:buChar char="•"/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porte_escola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1412280" y="1102320"/>
            <a:ext cx="1064160" cy="106416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7"/>
          <p:cNvSpPr/>
          <p:nvPr/>
        </p:nvSpPr>
        <p:spPr>
          <a:xfrm>
            <a:off x="5760000" y="1080000"/>
            <a:ext cx="1064160" cy="106416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8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35" name="Imagem 17"/>
          <p:cNvPicPr/>
          <p:nvPr/>
        </p:nvPicPr>
        <p:blipFill>
          <a:blip r:embed="rId4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3.v. </a:t>
            </a:r>
            <a:r>
              <a:rPr lang="pt-BR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Balanceamento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                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0E1B2F2-B8A1-48B3-AA06-0FB986FB47F8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11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34" name="CustomShape 8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35" name="Imagem 17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701964" y="1089891"/>
            <a:ext cx="10095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Como o resultado do </a:t>
            </a:r>
            <a:r>
              <a:rPr lang="pt-BR" dirty="0" err="1" smtClean="0"/>
              <a:t>target</a:t>
            </a:r>
            <a:r>
              <a:rPr lang="pt-BR" dirty="0" smtClean="0"/>
              <a:t> foi de 34072 como </a:t>
            </a:r>
            <a:r>
              <a:rPr lang="pt-BR" dirty="0" err="1" smtClean="0"/>
              <a:t>target</a:t>
            </a:r>
            <a:r>
              <a:rPr lang="pt-BR" dirty="0" smtClean="0"/>
              <a:t>=0 e 12171 como </a:t>
            </a:r>
            <a:r>
              <a:rPr lang="pt-BR" dirty="0" err="1" smtClean="0"/>
              <a:t>target</a:t>
            </a:r>
            <a:r>
              <a:rPr lang="pt-BR" dirty="0" smtClean="0"/>
              <a:t>=1, a base de dados foi balanceada com:</a:t>
            </a:r>
          </a:p>
          <a:p>
            <a:endParaRPr lang="pt-BR" dirty="0"/>
          </a:p>
          <a:p>
            <a:pPr marL="342900" indent="-342900">
              <a:buAutoNum type="arabicParenR"/>
            </a:pPr>
            <a:r>
              <a:rPr lang="pt-BR" dirty="0" smtClean="0"/>
              <a:t>13000 registros como </a:t>
            </a:r>
            <a:r>
              <a:rPr lang="pt-BR" dirty="0" err="1" smtClean="0"/>
              <a:t>target</a:t>
            </a:r>
            <a:r>
              <a:rPr lang="pt-BR" dirty="0" smtClean="0"/>
              <a:t>=0</a:t>
            </a:r>
          </a:p>
          <a:p>
            <a:pPr marL="342900" indent="-342900">
              <a:buAutoNum type="arabicParenR"/>
            </a:pPr>
            <a:r>
              <a:rPr lang="pt-BR" dirty="0" smtClean="0"/>
              <a:t>12171 registros como </a:t>
            </a:r>
            <a:r>
              <a:rPr lang="pt-BR" dirty="0" err="1" smtClean="0"/>
              <a:t>target</a:t>
            </a:r>
            <a:r>
              <a:rPr lang="pt-BR" dirty="0" smtClean="0"/>
              <a:t>=1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46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1"/>
          <p:cNvGrpSpPr/>
          <p:nvPr/>
        </p:nvGrpSpPr>
        <p:grpSpPr>
          <a:xfrm>
            <a:off x="4839120" y="1494000"/>
            <a:ext cx="7350120" cy="4394520"/>
            <a:chOff x="4839120" y="1494000"/>
            <a:chExt cx="7350120" cy="4394520"/>
          </a:xfrm>
        </p:grpSpPr>
        <p:sp>
          <p:nvSpPr>
            <p:cNvPr id="249" name="CustomShape 2"/>
            <p:cNvSpPr/>
            <p:nvPr/>
          </p:nvSpPr>
          <p:spPr>
            <a:xfrm>
              <a:off x="4839120" y="1494000"/>
              <a:ext cx="7350120" cy="43945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0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9466560" y="4068360"/>
              <a:ext cx="2671560" cy="1738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1" name="CustomShape 3"/>
          <p:cNvSpPr/>
          <p:nvPr/>
        </p:nvSpPr>
        <p:spPr>
          <a:xfrm>
            <a:off x="11396880" y="379800"/>
            <a:ext cx="43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79B0A5F-5168-4489-8CAA-86A7921689C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12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3" name="Picture 4" descr="Photo of Three People Smiling While Having a Meeting"/>
          <p:cNvPicPr/>
          <p:nvPr/>
        </p:nvPicPr>
        <p:blipFill>
          <a:blip r:embed="rId3"/>
          <a:srcRect l="23120" t="-219" r="40040" b="-854"/>
          <a:stretch/>
        </p:blipFill>
        <p:spPr>
          <a:xfrm>
            <a:off x="-20520" y="-38880"/>
            <a:ext cx="3802320" cy="6978960"/>
          </a:xfrm>
          <a:prstGeom prst="rect">
            <a:avLst/>
          </a:prstGeom>
          <a:ln>
            <a:noFill/>
          </a:ln>
        </p:spPr>
      </p:pic>
      <p:pic>
        <p:nvPicPr>
          <p:cNvPr id="254" name="Imagem 19"/>
          <p:cNvPicPr/>
          <p:nvPr/>
        </p:nvPicPr>
        <p:blipFill>
          <a:blip r:embed="rId4"/>
          <a:srcRect l="7457" t="20485" r="70699" b="70245"/>
          <a:stretch/>
        </p:blipFill>
        <p:spPr>
          <a:xfrm>
            <a:off x="10607040" y="6397200"/>
            <a:ext cx="1194840" cy="28116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4483440" y="275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4931640" y="1616400"/>
            <a:ext cx="5726160" cy="4245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análise exploratória dos dados se baseou em: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1) Análise dos tipos de todas as variáveis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2) Contagem, média, desvio padrão, mínimo, máximo, </a:t>
            </a:r>
            <a:r>
              <a:rPr lang="pt-BR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mediana, quartis e coeficiente de variação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pc="-1" dirty="0" smtClean="0">
                <a:latin typeface="Arial"/>
              </a:rPr>
              <a:t>3) Tabelas de frequências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pc="-1" dirty="0" smtClean="0">
                <a:latin typeface="Arial"/>
              </a:rPr>
              <a:t>4) </a:t>
            </a:r>
            <a:r>
              <a:rPr lang="pt-BR" spc="-1" dirty="0" err="1" smtClean="0">
                <a:latin typeface="Arial"/>
              </a:rPr>
              <a:t>Boxplots</a:t>
            </a:r>
            <a:endParaRPr lang="pt-BR" sz="18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r>
              <a:rPr lang="pt-BR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Contagem de </a:t>
            </a: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NA’s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r>
              <a:rPr lang="pt-BR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Análise da presença de </a:t>
            </a: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outliers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950400" y="1303560"/>
            <a:ext cx="3153600" cy="392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Tipos das variáveis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Object: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sigla_uf_escola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nome_municipio_escola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nome_escola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indicador_socio_economico_escola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porte_escola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Int64: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ano_edicao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cod_uf_escola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cod_municipio_escola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cod_escola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tipo_dependencia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tipo_localizacao_escola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numero_matriculas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numero_participantes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6F54129-1924-4EB6-9E31-782C7E9CDC1A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13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1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62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63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64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4536000" y="1747800"/>
            <a:ext cx="5112000" cy="286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Float64: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numero_participantes_especiais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taxa_participacao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nota_media_ciencias_natureza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nota_media_ciencias_humanas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nota_media_linguagens_codigos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nota_media_matematica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nota_media_redacao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indicador_adequacao_escola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indicador_permanencia_escola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taxa_aprovacao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taxa_reprovacao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- taxa_abandono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Análise das variáveis quantitativas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14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1820938"/>
            <a:ext cx="9438299" cy="384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2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do indicador socio econômico de cada escola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15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085580"/>
            <a:ext cx="5644577" cy="25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nome do munícipio da escola (top 5)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16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9" y="2041713"/>
            <a:ext cx="5122713" cy="28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nome da escola (top 5)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17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098748"/>
            <a:ext cx="5662110" cy="25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porte da escola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18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256212"/>
            <a:ext cx="5108655" cy="29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spc="-1" dirty="0" smtClean="0">
                <a:solidFill>
                  <a:srgbClr val="434343"/>
                </a:solidFill>
                <a:latin typeface="Open Sans"/>
              </a:rPr>
              <a:t>Tabela de frequência UF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F06A9F5-FBD9-4FC1-B5AD-F6465DE93C86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19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1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069482"/>
            <a:ext cx="5219491" cy="32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"/>
          <p:cNvGrpSpPr/>
          <p:nvPr/>
        </p:nvGrpSpPr>
        <p:grpSpPr>
          <a:xfrm>
            <a:off x="0" y="0"/>
            <a:ext cx="3445560" cy="6855480"/>
            <a:chOff x="0" y="0"/>
            <a:chExt cx="3445560" cy="6855480"/>
          </a:xfrm>
        </p:grpSpPr>
        <p:sp>
          <p:nvSpPr>
            <p:cNvPr id="135" name="CustomShape 2"/>
            <p:cNvSpPr/>
            <p:nvPr/>
          </p:nvSpPr>
          <p:spPr>
            <a:xfrm>
              <a:off x="0" y="0"/>
              <a:ext cx="3443040" cy="685548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6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1087920" y="5043600"/>
              <a:ext cx="2357640" cy="1811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" name="CustomShape 3"/>
          <p:cNvSpPr/>
          <p:nvPr/>
        </p:nvSpPr>
        <p:spPr>
          <a:xfrm>
            <a:off x="4378320" y="2252880"/>
            <a:ext cx="6093360" cy="34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Nome do Aluno: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Kaio Henrique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Pedroza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Silva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Coordenadores: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Profª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Drª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Alessandra de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Álvila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Montini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Profª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Dr.  Adolpho Walter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Pimazoni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pt-BR" sz="1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Canton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982320" y="50292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Pós-graduação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em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Análise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em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Big Data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</a:t>
            </a:r>
            <a:endParaRPr lang="pt-BR" sz="1100" b="0" strike="noStrike" spc="-1" dirty="0">
              <a:latin typeface="Arial"/>
            </a:endParaRPr>
          </a:p>
        </p:txBody>
      </p:sp>
      <p:pic>
        <p:nvPicPr>
          <p:cNvPr id="139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" y="1375560"/>
            <a:ext cx="3206387" cy="2289960"/>
          </a:xfrm>
          <a:prstGeom prst="rect">
            <a:avLst/>
          </a:prstGeom>
          <a:ln>
            <a:noFill/>
          </a:ln>
        </p:spPr>
      </p:pic>
      <p:pic>
        <p:nvPicPr>
          <p:cNvPr id="140" name="Imagem 12"/>
          <p:cNvPicPr/>
          <p:nvPr/>
        </p:nvPicPr>
        <p:blipFill>
          <a:blip r:embed="rId4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950400" y="1303560"/>
            <a:ext cx="10069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NA’s das variáveis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5BBCDF2-9BDD-43B5-B5FF-68DA47F43A1F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78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79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80" name="Imagem 279"/>
          <p:cNvPicPr/>
          <p:nvPr/>
        </p:nvPicPr>
        <p:blipFill>
          <a:blip r:embed="rId4"/>
          <a:stretch/>
        </p:blipFill>
        <p:spPr>
          <a:xfrm>
            <a:off x="1008000" y="1810440"/>
            <a:ext cx="7243920" cy="30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50400" y="1303560"/>
            <a:ext cx="1006920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0" strike="noStrike" spc="-1">
                <a:solidFill>
                  <a:srgbClr val="434343"/>
                </a:solidFill>
                <a:latin typeface="Open Sans"/>
                <a:ea typeface="DejaVu Sans"/>
              </a:rPr>
              <a:t>Analisando a presença de outliers na base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4346C5A-41C6-4B83-BA10-4A7447DF76ED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21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86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87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88" name="Imagem 287"/>
          <p:cNvPicPr/>
          <p:nvPr/>
        </p:nvPicPr>
        <p:blipFill>
          <a:blip r:embed="rId4"/>
          <a:stretch/>
        </p:blipFill>
        <p:spPr>
          <a:xfrm>
            <a:off x="1037160" y="1728000"/>
            <a:ext cx="5010840" cy="433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 err="1" smtClean="0">
                <a:solidFill>
                  <a:srgbClr val="434343"/>
                </a:solidFill>
                <a:latin typeface="Open Sans"/>
                <a:ea typeface="DejaVu Sans"/>
              </a:rPr>
              <a:t>Boxplot</a:t>
            </a: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DejaVu Sans"/>
              </a:rPr>
              <a:t> das notas de cada 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4346C5A-41C6-4B83-BA10-4A7447DF76ED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22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86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87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1996812"/>
            <a:ext cx="10063642" cy="34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50400" y="1303560"/>
            <a:ext cx="10069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 err="1" smtClean="0">
                <a:solidFill>
                  <a:srgbClr val="434343"/>
                </a:solidFill>
                <a:latin typeface="Open Sans"/>
                <a:ea typeface="DejaVu Sans"/>
              </a:rPr>
              <a:t>Boxplot</a:t>
            </a: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DejaVu Sans"/>
              </a:rPr>
              <a:t> das informações da escola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4346C5A-41C6-4B83-BA10-4A7447DF76ED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23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86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87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" y="2117694"/>
            <a:ext cx="10236893" cy="250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50400" y="1303560"/>
            <a:ext cx="100692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 err="1" smtClean="0">
                <a:solidFill>
                  <a:srgbClr val="434343"/>
                </a:solidFill>
                <a:latin typeface="Open Sans"/>
                <a:ea typeface="DejaVu Sans"/>
              </a:rPr>
              <a:t>Boxplot</a:t>
            </a: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DejaVu Sans"/>
              </a:rPr>
              <a:t> das taxas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1423520" y="379800"/>
            <a:ext cx="405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4346C5A-41C6-4B83-BA10-4A7447DF76ED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24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86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464800" y="639360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87" name="CustomShape 5"/>
          <p:cNvSpPr/>
          <p:nvPr/>
        </p:nvSpPr>
        <p:spPr>
          <a:xfrm>
            <a:off x="336960" y="20556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4. Análise Exploratória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9" y="1997243"/>
            <a:ext cx="10351809" cy="25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1142352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1328A1-FB01-49F2-8D81-07E17FE6CD3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25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Google Shape;62;p13"/>
          <p:cNvPicPr/>
          <p:nvPr/>
        </p:nvPicPr>
        <p:blipFill>
          <a:blip r:embed="rId2"/>
          <a:stretch/>
        </p:blipFill>
        <p:spPr>
          <a:xfrm flipH="1">
            <a:off x="9570600" y="474480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5. Modelagem com Estatística Tradicional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02" name="Imagem 20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600364" y="1339273"/>
            <a:ext cx="6520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Foi escolhido como nota de corte média de 500 (exatamente a média de uma nota máxima), </a:t>
            </a:r>
            <a:r>
              <a:rPr lang="pt-BR" dirty="0"/>
              <a:t>na parte da divisão de treino e teste, foi feito a divisão da seguinte forma:</a:t>
            </a:r>
          </a:p>
          <a:p>
            <a:endParaRPr lang="pt-BR" dirty="0"/>
          </a:p>
          <a:p>
            <a:pPr marL="342900" indent="-342900">
              <a:buAutoNum type="arabicParenR"/>
            </a:pPr>
            <a:r>
              <a:rPr lang="pt-BR" dirty="0"/>
              <a:t>Divisão da base em 2: acima da média e abaixo da média</a:t>
            </a:r>
          </a:p>
          <a:p>
            <a:pPr marL="342900" indent="-342900">
              <a:buAutoNum type="arabicParenR"/>
            </a:pPr>
            <a:r>
              <a:rPr lang="pt-BR" dirty="0"/>
              <a:t>70% acima e abaixo da média foi reservada como treino</a:t>
            </a:r>
          </a:p>
          <a:p>
            <a:pPr marL="342900" indent="-342900">
              <a:buAutoNum type="arabicParenR"/>
            </a:pPr>
            <a:r>
              <a:rPr lang="pt-BR" dirty="0"/>
              <a:t>30% acima e abaixo da média foi reservada como teste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1142352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1328A1-FB01-49F2-8D81-07E17FE6CD3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26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Google Shape;62;p13"/>
          <p:cNvPicPr/>
          <p:nvPr/>
        </p:nvPicPr>
        <p:blipFill>
          <a:blip r:embed="rId2"/>
          <a:stretch/>
        </p:blipFill>
        <p:spPr>
          <a:xfrm flipH="1">
            <a:off x="9570600" y="474480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5. Modelagem com Estatística Tradicional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02" name="Imagem 20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877455" y="1339273"/>
            <a:ext cx="624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Filtragem das </a:t>
            </a:r>
            <a:r>
              <a:rPr lang="pt-BR" dirty="0" err="1" smtClean="0"/>
              <a:t>features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5" y="2012256"/>
            <a:ext cx="4230254" cy="376740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428509" y="3351528"/>
            <a:ext cx="401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Observação: foram retiradas as colunas de nota por conta da correlação alta entre elas e o </a:t>
            </a:r>
            <a:r>
              <a:rPr lang="pt-BR" dirty="0" err="1" smtClean="0"/>
              <a:t>target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62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1142352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1328A1-FB01-49F2-8D81-07E17FE6CD3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27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Google Shape;62;p13"/>
          <p:cNvPicPr/>
          <p:nvPr/>
        </p:nvPicPr>
        <p:blipFill>
          <a:blip r:embed="rId2"/>
          <a:stretch/>
        </p:blipFill>
        <p:spPr>
          <a:xfrm flipH="1">
            <a:off x="9570600" y="474480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5. Modelagem com Estatística Tradicional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02" name="Imagem 20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877455" y="1339273"/>
            <a:ext cx="624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Correlação entre as notas e o </a:t>
            </a:r>
            <a:r>
              <a:rPr lang="pt-BR" dirty="0" err="1" smtClean="0"/>
              <a:t>target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5" y="2011977"/>
            <a:ext cx="10556157" cy="308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1142352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1328A1-FB01-49F2-8D81-07E17FE6CD3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28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Google Shape;62;p13"/>
          <p:cNvPicPr/>
          <p:nvPr/>
        </p:nvPicPr>
        <p:blipFill>
          <a:blip r:embed="rId2"/>
          <a:stretch/>
        </p:blipFill>
        <p:spPr>
          <a:xfrm flipH="1">
            <a:off x="9570600" y="474480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5. Modelagem com Estatística Tradicional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302" name="Imagem 20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877455" y="1339273"/>
            <a:ext cx="624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54181" y="4516582"/>
            <a:ext cx="7795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Regressão: </a:t>
            </a:r>
            <a:r>
              <a:rPr lang="pt-BR" dirty="0" err="1" smtClean="0"/>
              <a:t>random</a:t>
            </a:r>
            <a:r>
              <a:rPr lang="pt-BR" dirty="0" smtClean="0"/>
              <a:t> </a:t>
            </a:r>
            <a:r>
              <a:rPr lang="pt-BR" dirty="0" err="1" smtClean="0"/>
              <a:t>state</a:t>
            </a:r>
            <a:r>
              <a:rPr lang="pt-BR" dirty="0" smtClean="0"/>
              <a:t>=123 e parâmetros default</a:t>
            </a:r>
          </a:p>
          <a:p>
            <a:endParaRPr lang="pt-BR" dirty="0"/>
          </a:p>
          <a:p>
            <a:r>
              <a:rPr lang="pt-BR" dirty="0" smtClean="0"/>
              <a:t>Árvore de decisão: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 smtClean="0"/>
              <a:t>state</a:t>
            </a:r>
            <a:r>
              <a:rPr lang="pt-BR" dirty="0" smtClean="0"/>
              <a:t>=123, </a:t>
            </a:r>
            <a:r>
              <a:rPr lang="pt-BR" dirty="0" err="1" smtClean="0"/>
              <a:t>max_depth</a:t>
            </a:r>
            <a:r>
              <a:rPr lang="pt-BR" dirty="0" smtClean="0"/>
              <a:t>=2 e </a:t>
            </a:r>
            <a:r>
              <a:rPr lang="pt-BR" dirty="0" err="1" smtClean="0"/>
              <a:t>splitter</a:t>
            </a:r>
            <a:r>
              <a:rPr lang="pt-BR" dirty="0" smtClean="0"/>
              <a:t>=“</a:t>
            </a:r>
            <a:r>
              <a:rPr lang="pt-BR" dirty="0" err="1" smtClean="0"/>
              <a:t>random</a:t>
            </a:r>
            <a:r>
              <a:rPr lang="pt-BR" dirty="0" smtClean="0"/>
              <a:t>”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" y="1569690"/>
            <a:ext cx="7651208" cy="15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1142352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61328A1-FB01-49F2-8D81-07E17FE6CD3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29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Google Shape;62;p13"/>
          <p:cNvPicPr/>
          <p:nvPr/>
        </p:nvPicPr>
        <p:blipFill>
          <a:blip r:embed="rId2"/>
          <a:stretch/>
        </p:blipFill>
        <p:spPr>
          <a:xfrm flipH="1">
            <a:off x="9570600" y="474480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00" name="CustomShape 11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6.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Modelagem</a:t>
            </a: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com </a:t>
            </a:r>
            <a:r>
              <a:rPr lang="en-US" sz="2400" b="0" strike="noStrike" spc="-1" dirty="0" err="1" smtClean="0">
                <a:solidFill>
                  <a:srgbClr val="434343"/>
                </a:solidFill>
                <a:latin typeface="Open Sans"/>
                <a:ea typeface="Open Sans"/>
              </a:rPr>
              <a:t>Inteli</a:t>
            </a:r>
            <a:r>
              <a:rPr lang="en-US" sz="2400" spc="-1" dirty="0" err="1" smtClean="0">
                <a:solidFill>
                  <a:srgbClr val="434343"/>
                </a:solidFill>
                <a:latin typeface="Open Sans"/>
                <a:ea typeface="Open Sans"/>
              </a:rPr>
              <a:t>gência</a:t>
            </a:r>
            <a:r>
              <a:rPr lang="en-US" sz="2400" spc="-1" dirty="0" smtClean="0">
                <a:solidFill>
                  <a:srgbClr val="434343"/>
                </a:solidFill>
                <a:latin typeface="Open Sans"/>
                <a:ea typeface="Open Sans"/>
              </a:rPr>
              <a:t> Artificial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 dirty="0">
              <a:latin typeface="Arial"/>
            </a:endParaRPr>
          </a:p>
        </p:txBody>
      </p:sp>
      <p:pic>
        <p:nvPicPr>
          <p:cNvPr id="302" name="Imagem 20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877455" y="1339273"/>
            <a:ext cx="624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" y="1316269"/>
            <a:ext cx="4290407" cy="20580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92" y="1316269"/>
            <a:ext cx="2785488" cy="93892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795817" y="2202149"/>
            <a:ext cx="265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Matriz de confusão: RF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58" y="1358976"/>
            <a:ext cx="2752683" cy="896222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8650380" y="2202149"/>
            <a:ext cx="265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Matriz de confusão: GB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11200" y="3906982"/>
            <a:ext cx="871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Mesmo sendo uma diferença mínima no score, o melhor modelo é o RF, pois tem um acerto maior de tanto dos </a:t>
            </a:r>
            <a:r>
              <a:rPr lang="pt-BR" dirty="0" err="1" smtClean="0"/>
              <a:t>targets</a:t>
            </a:r>
            <a:r>
              <a:rPr lang="pt-BR" dirty="0" smtClean="0"/>
              <a:t> quanto do não-</a:t>
            </a:r>
            <a:r>
              <a:rPr lang="pt-BR" dirty="0" err="1" smtClean="0"/>
              <a:t>target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5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764960" y="764280"/>
            <a:ext cx="5163840" cy="526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Objetivo do Trabalho</a:t>
            </a:r>
            <a:endParaRPr lang="pt-BR" sz="1400" b="0" strike="noStrike" spc="-1" dirty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Contextualização do Problema</a:t>
            </a:r>
            <a:endParaRPr lang="pt-BR" sz="1400" b="0" strike="noStrike" spc="-1" dirty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Base de Dados</a:t>
            </a:r>
            <a:endParaRPr lang="pt-BR" sz="1400" b="0" strike="noStrike" spc="-1" dirty="0">
              <a:latin typeface="Arial"/>
            </a:endParaRP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Bases originais </a:t>
            </a:r>
            <a:endParaRPr lang="pt-BR" sz="1400" b="0" strike="noStrike" spc="-1" dirty="0">
              <a:latin typeface="Arial"/>
            </a:endParaRP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Filtros</a:t>
            </a:r>
            <a:endParaRPr lang="pt-BR" sz="1400" b="0" strike="noStrike" spc="-1" dirty="0">
              <a:latin typeface="Arial"/>
            </a:endParaRP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Nota média geral e </a:t>
            </a:r>
            <a:r>
              <a:rPr lang="pt-BR" sz="1400" b="0" strike="noStrike" spc="-1" dirty="0" err="1" smtClean="0">
                <a:solidFill>
                  <a:srgbClr val="434343"/>
                </a:solidFill>
                <a:latin typeface="Open Sans"/>
                <a:ea typeface="Open Sans"/>
              </a:rPr>
              <a:t>target</a:t>
            </a:r>
            <a:endParaRPr lang="pt-BR" sz="1400" b="0" strike="noStrike" spc="-1" dirty="0" smtClean="0">
              <a:solidFill>
                <a:srgbClr val="434343"/>
              </a:solidFill>
              <a:latin typeface="Open Sans"/>
              <a:ea typeface="Open Sans"/>
            </a:endParaRP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spc="-1" dirty="0" smtClean="0">
                <a:solidFill>
                  <a:srgbClr val="434343"/>
                </a:solidFill>
                <a:latin typeface="Open Sans"/>
              </a:rPr>
              <a:t>Principais variáveis</a:t>
            </a:r>
          </a:p>
          <a:p>
            <a:pPr marL="857160" lvl="1" indent="-397440">
              <a:lnSpc>
                <a:spcPct val="200000"/>
              </a:lnSpc>
              <a:buClr>
                <a:srgbClr val="434343"/>
              </a:buClr>
              <a:buFont typeface="Calibri Light"/>
              <a:buAutoNum type="romanLcPeriod"/>
            </a:pP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</a:rPr>
              <a:t>Balanceamento</a:t>
            </a:r>
            <a:endParaRPr lang="pt-BR" sz="1400" b="0" strike="noStrike" spc="-1" dirty="0" smtClean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Análise Exploratória de Dados</a:t>
            </a:r>
            <a:endParaRPr lang="pt-BR" sz="1400" b="0" strike="noStrike" spc="-1" dirty="0" smtClean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Modelagem </a:t>
            </a: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com Estatística Tradicional</a:t>
            </a:r>
            <a:endParaRPr lang="pt-BR" sz="1400" b="0" strike="noStrike" spc="-1" dirty="0">
              <a:latin typeface="Arial"/>
            </a:endParaRPr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spc="-1" dirty="0">
                <a:solidFill>
                  <a:srgbClr val="434343"/>
                </a:solidFill>
                <a:latin typeface="Open Sans"/>
                <a:ea typeface="Open Sans"/>
              </a:rPr>
              <a:t>Modelagem com </a:t>
            </a:r>
            <a:r>
              <a:rPr lang="pt-BR" sz="1400" spc="-1" dirty="0" smtClean="0">
                <a:solidFill>
                  <a:srgbClr val="434343"/>
                </a:solidFill>
                <a:latin typeface="Open Sans"/>
                <a:ea typeface="Open Sans"/>
              </a:rPr>
              <a:t>Inteli</a:t>
            </a:r>
            <a:r>
              <a:rPr lang="pt-BR" sz="1400" spc="-1" dirty="0" smtClean="0">
                <a:solidFill>
                  <a:srgbClr val="434343"/>
                </a:solidFill>
                <a:latin typeface="Open Sans"/>
                <a:ea typeface="Open Sans"/>
              </a:rPr>
              <a:t>gência Artificial</a:t>
            </a:r>
            <a:endParaRPr lang="pt-BR" sz="1400" spc="-1" dirty="0"/>
          </a:p>
          <a:p>
            <a:pPr marL="343080" indent="-340560">
              <a:lnSpc>
                <a:spcPct val="200000"/>
              </a:lnSpc>
              <a:buClr>
                <a:srgbClr val="434343"/>
              </a:buClr>
              <a:buFont typeface="Calibri Light"/>
              <a:buAutoNum type="arabicPeriod"/>
            </a:pPr>
            <a:r>
              <a:rPr lang="pt-BR" sz="1400" b="0" strike="noStrike" spc="-1" dirty="0" smtClean="0">
                <a:latin typeface="Arial"/>
              </a:rPr>
              <a:t>Conclusões</a:t>
            </a:r>
          </a:p>
        </p:txBody>
      </p:sp>
      <p:sp>
        <p:nvSpPr>
          <p:cNvPr id="142" name="CustomShape 2"/>
          <p:cNvSpPr/>
          <p:nvPr/>
        </p:nvSpPr>
        <p:spPr>
          <a:xfrm>
            <a:off x="2620080" y="70560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6ADBD9"/>
                </a:solidFill>
                <a:latin typeface="Open Sans"/>
                <a:ea typeface="Open Sans"/>
              </a:rPr>
              <a:t>Agenda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143" name="Line 3"/>
          <p:cNvSpPr/>
          <p:nvPr/>
        </p:nvSpPr>
        <p:spPr>
          <a:xfrm flipH="1">
            <a:off x="4627417" y="1032479"/>
            <a:ext cx="3618" cy="472177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4"/>
          <p:cNvSpPr/>
          <p:nvPr/>
        </p:nvSpPr>
        <p:spPr>
          <a:xfrm>
            <a:off x="4558320" y="98928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"/>
          <p:cNvSpPr/>
          <p:nvPr/>
        </p:nvSpPr>
        <p:spPr>
          <a:xfrm>
            <a:off x="4554720" y="183276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"/>
          <p:cNvSpPr/>
          <p:nvPr/>
        </p:nvSpPr>
        <p:spPr>
          <a:xfrm>
            <a:off x="4554720" y="2261520"/>
            <a:ext cx="143280" cy="143280"/>
          </a:xfrm>
          <a:prstGeom prst="ellipse">
            <a:avLst/>
          </a:prstGeom>
          <a:solidFill>
            <a:schemeClr val="bg1"/>
          </a:solidFill>
          <a:ln w="648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7"/>
          <p:cNvSpPr/>
          <p:nvPr/>
        </p:nvSpPr>
        <p:spPr>
          <a:xfrm>
            <a:off x="4562898" y="2674620"/>
            <a:ext cx="143280" cy="143280"/>
          </a:xfrm>
          <a:prstGeom prst="ellipse">
            <a:avLst/>
          </a:prstGeom>
          <a:solidFill>
            <a:schemeClr val="bg1"/>
          </a:solidFill>
          <a:ln w="648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8"/>
          <p:cNvSpPr/>
          <p:nvPr/>
        </p:nvSpPr>
        <p:spPr>
          <a:xfrm>
            <a:off x="4554720" y="3117853"/>
            <a:ext cx="143280" cy="143280"/>
          </a:xfrm>
          <a:prstGeom prst="ellipse">
            <a:avLst/>
          </a:prstGeom>
          <a:solidFill>
            <a:schemeClr val="bg1"/>
          </a:solidFill>
          <a:ln w="648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9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64F0EBC-DB5B-4344-96BB-55D7F892F8B2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3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50" name="CustomShape 10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1"/>
          <p:cNvSpPr/>
          <p:nvPr/>
        </p:nvSpPr>
        <p:spPr>
          <a:xfrm>
            <a:off x="4554720" y="140400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2"/>
          <p:cNvSpPr/>
          <p:nvPr/>
        </p:nvSpPr>
        <p:spPr>
          <a:xfrm>
            <a:off x="4554720" y="3540420"/>
            <a:ext cx="143280" cy="143280"/>
          </a:xfrm>
          <a:prstGeom prst="ellipse">
            <a:avLst/>
          </a:prstGeom>
          <a:solidFill>
            <a:schemeClr val="bg1"/>
          </a:solidFill>
          <a:ln w="648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3"/>
          <p:cNvSpPr/>
          <p:nvPr/>
        </p:nvSpPr>
        <p:spPr>
          <a:xfrm>
            <a:off x="4560781" y="397804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4"/>
          <p:cNvSpPr/>
          <p:nvPr/>
        </p:nvSpPr>
        <p:spPr>
          <a:xfrm>
            <a:off x="4560781" y="4380193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8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159" name="Imagem 28"/>
          <p:cNvPicPr/>
          <p:nvPr/>
        </p:nvPicPr>
        <p:blipFill>
          <a:blip r:embed="rId2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18" name="CustomShape 14"/>
          <p:cNvSpPr/>
          <p:nvPr/>
        </p:nvSpPr>
        <p:spPr>
          <a:xfrm>
            <a:off x="4554720" y="4802760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14"/>
          <p:cNvSpPr/>
          <p:nvPr/>
        </p:nvSpPr>
        <p:spPr>
          <a:xfrm>
            <a:off x="4553716" y="5222646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4"/>
          <p:cNvSpPr/>
          <p:nvPr/>
        </p:nvSpPr>
        <p:spPr>
          <a:xfrm>
            <a:off x="4560781" y="5684804"/>
            <a:ext cx="143280" cy="143280"/>
          </a:xfrm>
          <a:prstGeom prst="ellipse">
            <a:avLst/>
          </a:prstGeom>
          <a:solidFill>
            <a:schemeClr val="bg1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1"/>
          <p:cNvGrpSpPr/>
          <p:nvPr/>
        </p:nvGrpSpPr>
        <p:grpSpPr>
          <a:xfrm>
            <a:off x="3187800" y="1055520"/>
            <a:ext cx="9001800" cy="5821920"/>
            <a:chOff x="3187800" y="1055520"/>
            <a:chExt cx="9001800" cy="5821920"/>
          </a:xfrm>
        </p:grpSpPr>
        <p:sp>
          <p:nvSpPr>
            <p:cNvPr id="350" name="CustomShape 2"/>
            <p:cNvSpPr/>
            <p:nvPr/>
          </p:nvSpPr>
          <p:spPr>
            <a:xfrm>
              <a:off x="3187800" y="1055520"/>
              <a:ext cx="9001800" cy="58219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51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9093240" y="4333320"/>
              <a:ext cx="3032640" cy="2436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52" name="CustomShape 3"/>
          <p:cNvSpPr/>
          <p:nvPr/>
        </p:nvSpPr>
        <p:spPr>
          <a:xfrm>
            <a:off x="3327480" y="1136880"/>
            <a:ext cx="6093360" cy="2245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1) Algumas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  <a:ea typeface="Open Sans"/>
              </a:rPr>
              <a:t>features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 tiveram muita influência na modelagem</a:t>
            </a:r>
          </a:p>
          <a:p>
            <a:pPr>
              <a:lnSpc>
                <a:spcPct val="100000"/>
              </a:lnSpc>
            </a:pPr>
            <a:endParaRPr lang="pt-BR" sz="1400" b="1" spc="-1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2) Os modelos podem ser melhorados com o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</a:rPr>
              <a:t>tunning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 dos parâmetros</a:t>
            </a:r>
          </a:p>
          <a:p>
            <a:pPr>
              <a:lnSpc>
                <a:spcPct val="100000"/>
              </a:lnSpc>
            </a:pPr>
            <a:endParaRPr lang="pt-BR" sz="1400" b="1" spc="-1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3) Volume relativamente notório de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</a:rPr>
              <a:t>outliers</a:t>
            </a:r>
            <a:endParaRPr lang="pt-BR" sz="1400" b="1" strike="noStrike" spc="-1" dirty="0" smtClean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endParaRPr lang="pt-BR" sz="1400" b="1" spc="-1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4) Grande taxa de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</a:rPr>
              <a:t>NA’s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 em algumas variáveis</a:t>
            </a:r>
          </a:p>
          <a:p>
            <a:pPr>
              <a:lnSpc>
                <a:spcPct val="100000"/>
              </a:lnSpc>
            </a:pPr>
            <a:endParaRPr lang="pt-BR" sz="1400" b="1" spc="-1" dirty="0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</a:rPr>
              <a:t>5) Houve uma pequena diferença entre o resultado dos modelos de Inteligência Artificial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322280" y="5081040"/>
            <a:ext cx="1895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Modificar imagem a seu critério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spc="-1" dirty="0">
                <a:solidFill>
                  <a:srgbClr val="434343"/>
                </a:solidFill>
                <a:latin typeface="Open Sans"/>
                <a:ea typeface="Open Sans"/>
              </a:rPr>
              <a:t>7</a:t>
            </a:r>
            <a:r>
              <a:rPr lang="en-US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. </a:t>
            </a:r>
            <a:r>
              <a:rPr lang="en-US" sz="2400" b="0" strike="noStrike" spc="-1" dirty="0" err="1">
                <a:solidFill>
                  <a:srgbClr val="434343"/>
                </a:solidFill>
                <a:latin typeface="Open Sans"/>
                <a:ea typeface="Open Sans"/>
              </a:rPr>
              <a:t>Conclusões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         TRABALHO DE CONCLUSÃO DE CURSO | </a:t>
            </a:r>
            <a:r>
              <a:rPr lang="en-US" sz="11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PROJETO DE ANALYTICS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11396880" y="379800"/>
            <a:ext cx="4316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8A3BD56-5E63-4578-A427-A037402375F4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30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7" name="Picture 2" descr="Selective Focus Photography of Work Hard Dream Big Texts on Clear Glass Wall"/>
          <p:cNvPicPr/>
          <p:nvPr/>
        </p:nvPicPr>
        <p:blipFill>
          <a:blip r:embed="rId3"/>
          <a:stretch/>
        </p:blipFill>
        <p:spPr>
          <a:xfrm>
            <a:off x="0" y="1055520"/>
            <a:ext cx="3185280" cy="58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6095880" y="3540600"/>
            <a:ext cx="4519800" cy="721080"/>
          </a:xfrm>
          <a:prstGeom prst="rect">
            <a:avLst/>
          </a:prstGeom>
          <a:gradFill rotWithShape="0">
            <a:gsLst>
              <a:gs pos="0">
                <a:srgbClr val="6ADBD9"/>
              </a:gs>
              <a:gs pos="100000">
                <a:srgbClr val="66CCFF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"/>
          <p:cNvSpPr/>
          <p:nvPr/>
        </p:nvSpPr>
        <p:spPr>
          <a:xfrm>
            <a:off x="1474200" y="3533040"/>
            <a:ext cx="4519800" cy="728640"/>
          </a:xfrm>
          <a:prstGeom prst="rect">
            <a:avLst/>
          </a:prstGeom>
          <a:gradFill rotWithShape="0">
            <a:gsLst>
              <a:gs pos="0">
                <a:srgbClr val="6ADBD9"/>
              </a:gs>
              <a:gs pos="100000">
                <a:srgbClr val="66CCFF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3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11410200" y="379800"/>
            <a:ext cx="4183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A179C42-1541-4894-9985-DF9A570D780C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31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371" name="CustomShape 5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373" name="CustomShape 6"/>
          <p:cNvSpPr/>
          <p:nvPr/>
        </p:nvSpPr>
        <p:spPr>
          <a:xfrm>
            <a:off x="928440" y="3429000"/>
            <a:ext cx="7195320" cy="241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4" name="Google Shape;82;p15"/>
          <p:cNvPicPr/>
          <p:nvPr/>
        </p:nvPicPr>
        <p:blipFill>
          <a:blip r:embed="rId3"/>
          <a:srcRect r="6631"/>
          <a:stretch/>
        </p:blipFill>
        <p:spPr>
          <a:xfrm>
            <a:off x="1474200" y="1429920"/>
            <a:ext cx="4519800" cy="210060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84;p15"/>
          <p:cNvPicPr/>
          <p:nvPr/>
        </p:nvPicPr>
        <p:blipFill>
          <a:blip r:embed="rId4"/>
          <a:srcRect t="18364" r="11175" b="25726"/>
          <a:stretch/>
        </p:blipFill>
        <p:spPr>
          <a:xfrm>
            <a:off x="6095880" y="1437480"/>
            <a:ext cx="4519800" cy="2100600"/>
          </a:xfrm>
          <a:prstGeom prst="rect">
            <a:avLst/>
          </a:prstGeom>
          <a:ln>
            <a:noFill/>
          </a:ln>
        </p:spPr>
      </p:pic>
      <p:sp>
        <p:nvSpPr>
          <p:cNvPr id="376" name="CustomShape 7"/>
          <p:cNvSpPr/>
          <p:nvPr/>
        </p:nvSpPr>
        <p:spPr>
          <a:xfrm>
            <a:off x="1474200" y="3485880"/>
            <a:ext cx="259380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FFFFFF"/>
                </a:solidFill>
                <a:latin typeface="Open Sans"/>
                <a:ea typeface="Open Sans"/>
              </a:rPr>
              <a:t>Unidade Pinheiros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377" name="CustomShape 8"/>
          <p:cNvSpPr/>
          <p:nvPr/>
        </p:nvSpPr>
        <p:spPr>
          <a:xfrm>
            <a:off x="478080" y="314640"/>
            <a:ext cx="1104876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LABDATA FIA – Laboratório de Análise de Dados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378" name="CustomShape 9"/>
          <p:cNvSpPr/>
          <p:nvPr/>
        </p:nvSpPr>
        <p:spPr>
          <a:xfrm>
            <a:off x="6095880" y="3485880"/>
            <a:ext cx="259380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FFFFFF"/>
                </a:solidFill>
                <a:latin typeface="Open Sans"/>
                <a:ea typeface="Open Sans"/>
              </a:rPr>
              <a:t>Unidade Paulista</a:t>
            </a:r>
            <a:endParaRPr lang="pt-BR" sz="2000" b="0" strike="noStrike" spc="-1">
              <a:latin typeface="Arial"/>
            </a:endParaRPr>
          </a:p>
        </p:txBody>
      </p:sp>
      <p:pic>
        <p:nvPicPr>
          <p:cNvPr id="379" name="Imagem 15"/>
          <p:cNvPicPr/>
          <p:nvPr/>
        </p:nvPicPr>
        <p:blipFill>
          <a:blip r:embed="rId5"/>
          <a:srcRect l="7585" t="41983" r="8732" b="41930"/>
          <a:stretch/>
        </p:blipFill>
        <p:spPr>
          <a:xfrm>
            <a:off x="5504400" y="6379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"/>
          <p:cNvGrpSpPr/>
          <p:nvPr/>
        </p:nvGrpSpPr>
        <p:grpSpPr>
          <a:xfrm>
            <a:off x="4128480" y="2192400"/>
            <a:ext cx="8061120" cy="3679920"/>
            <a:chOff x="4128480" y="2192400"/>
            <a:chExt cx="8061120" cy="3679920"/>
          </a:xfrm>
        </p:grpSpPr>
        <p:sp>
          <p:nvSpPr>
            <p:cNvPr id="161" name="CustomShape 2"/>
            <p:cNvSpPr/>
            <p:nvPr/>
          </p:nvSpPr>
          <p:spPr>
            <a:xfrm>
              <a:off x="4128480" y="2192400"/>
              <a:ext cx="8061120" cy="36799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2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9202680" y="3332160"/>
              <a:ext cx="2930040" cy="2472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3" name="CustomShape 3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23ECE03C-95E4-4CC2-9273-D0CC1B19E0FE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4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5"/>
          <p:cNvSpPr/>
          <p:nvPr/>
        </p:nvSpPr>
        <p:spPr>
          <a:xfrm>
            <a:off x="4128480" y="1170360"/>
            <a:ext cx="6622200" cy="51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6"/>
          <p:cNvSpPr/>
          <p:nvPr/>
        </p:nvSpPr>
        <p:spPr>
          <a:xfrm>
            <a:off x="3232080" y="-5265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1. Objetivo do Trabalho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167" name="CustomShape 7"/>
          <p:cNvSpPr/>
          <p:nvPr/>
        </p:nvSpPr>
        <p:spPr>
          <a:xfrm>
            <a:off x="4392720" y="2408760"/>
            <a:ext cx="6093360" cy="31070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O objetivo do trabalho é classificar, por meio das variáveis qualitativas e quantitativas da base de dados,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se uma escola da região Sudeste </a:t>
            </a:r>
            <a:r>
              <a:rPr lang="pt-BR" sz="1400" b="1" spc="-1" dirty="0">
                <a:solidFill>
                  <a:srgbClr val="FFFFFF"/>
                </a:solidFill>
                <a:latin typeface="Open Sans"/>
                <a:ea typeface="Open Sans"/>
              </a:rPr>
              <a:t>do Brasil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e participante </a:t>
            </a:r>
            <a:r>
              <a:rPr lang="pt-BR" sz="1400" b="1" spc="-1" dirty="0">
                <a:solidFill>
                  <a:srgbClr val="FFFFFF"/>
                </a:solidFill>
                <a:latin typeface="Open Sans"/>
                <a:ea typeface="Open Sans"/>
              </a:rPr>
              <a:t>da prova do ENEM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entre </a:t>
            </a:r>
            <a:r>
              <a:rPr lang="pt-BR" sz="1400" b="1" spc="-1" dirty="0">
                <a:solidFill>
                  <a:srgbClr val="FFFFFF"/>
                </a:solidFill>
                <a:latin typeface="Open Sans"/>
                <a:ea typeface="Open Sans"/>
              </a:rPr>
              <a:t>2009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e 2015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tem uma média suficiente para o ingresso de um aluno que deseja cursar Ci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ências da Computação.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A predição será realizada utilizando dados históricos de desempenho das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escolas públicas e privadas </a:t>
            </a: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no ENEM, modelos estatísticos e algoritmos de Inteligência Artificial, que selecionarão as características mais relevantes para explicar o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ingresso de um aluno (que deseja cursar Ciências da Computação) em uma faculdade.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Desta forma, o aluno poderá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escolher uma escola que ofereça mais respaldo para o ingresso </a:t>
            </a:r>
            <a:r>
              <a:rPr lang="pt-BR" sz="1400" b="1" spc="-1" dirty="0">
                <a:solidFill>
                  <a:srgbClr val="FFFFFF"/>
                </a:solidFill>
                <a:latin typeface="Open Sans"/>
                <a:ea typeface="Open Sans"/>
              </a:rPr>
              <a:t>n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a faculdade.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8" name="CustomShape 8"/>
          <p:cNvSpPr/>
          <p:nvPr/>
        </p:nvSpPr>
        <p:spPr>
          <a:xfrm>
            <a:off x="1438920" y="831600"/>
            <a:ext cx="1895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Modificar imagem a seu critério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9" name="CustomShape 9"/>
          <p:cNvSpPr/>
          <p:nvPr/>
        </p:nvSpPr>
        <p:spPr>
          <a:xfrm>
            <a:off x="3337200" y="6135840"/>
            <a:ext cx="60188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0" name="Imagem 14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  <p:pic>
        <p:nvPicPr>
          <p:cNvPr id="171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4680" cy="685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 descr="laptop computer work typing man conversation design editing"/>
          <p:cNvPicPr/>
          <p:nvPr/>
        </p:nvPicPr>
        <p:blipFill>
          <a:blip r:embed="rId2"/>
          <a:srcRect l="20573" r="48142"/>
          <a:stretch/>
        </p:blipFill>
        <p:spPr>
          <a:xfrm>
            <a:off x="-44280" y="0"/>
            <a:ext cx="3229560" cy="6885360"/>
          </a:xfrm>
          <a:prstGeom prst="rect">
            <a:avLst/>
          </a:prstGeom>
          <a:ln>
            <a:noFill/>
          </a:ln>
        </p:spPr>
      </p:pic>
      <p:grpSp>
        <p:nvGrpSpPr>
          <p:cNvPr id="173" name="Group 1"/>
          <p:cNvGrpSpPr/>
          <p:nvPr/>
        </p:nvGrpSpPr>
        <p:grpSpPr>
          <a:xfrm>
            <a:off x="4128480" y="1702080"/>
            <a:ext cx="8061120" cy="3679920"/>
            <a:chOff x="4128480" y="1702080"/>
            <a:chExt cx="8061120" cy="3679920"/>
          </a:xfrm>
        </p:grpSpPr>
        <p:sp>
          <p:nvSpPr>
            <p:cNvPr id="174" name="CustomShape 2"/>
            <p:cNvSpPr/>
            <p:nvPr/>
          </p:nvSpPr>
          <p:spPr>
            <a:xfrm>
              <a:off x="4128480" y="1702080"/>
              <a:ext cx="8061120" cy="36799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75" name="Google Shape;62;p13"/>
            <p:cNvPicPr/>
            <p:nvPr/>
          </p:nvPicPr>
          <p:blipFill>
            <a:blip r:embed="rId3"/>
            <a:stretch/>
          </p:blipFill>
          <p:spPr>
            <a:xfrm flipH="1">
              <a:off x="9202680" y="2841840"/>
              <a:ext cx="2930040" cy="2472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6" name="CustomShape 3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63293B2-2777-43D9-AAA8-68FBF63CB762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5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5"/>
          <p:cNvSpPr/>
          <p:nvPr/>
        </p:nvSpPr>
        <p:spPr>
          <a:xfrm>
            <a:off x="3187800" y="-2746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2. Contextualização do Problema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1289520" y="239040"/>
            <a:ext cx="189576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80" name="CustomShape 7"/>
          <p:cNvSpPr/>
          <p:nvPr/>
        </p:nvSpPr>
        <p:spPr>
          <a:xfrm>
            <a:off x="4345560" y="1825560"/>
            <a:ext cx="6093360" cy="3322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Escolher uma escola com um ensino de qualidade é fundamental para se ter um bom desempenho acadêmico, por meio de materiais eficientes e educadores que possam transmitir o conhecimento de forma que o aluno consiga absorvê-lo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.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No caso do curso de Ciências da Computação pelo </a:t>
            </a:r>
            <a:r>
              <a:rPr lang="pt-BR" sz="1400" b="1" spc="-1" dirty="0" err="1" smtClean="0">
                <a:solidFill>
                  <a:srgbClr val="FFFFFF"/>
                </a:solidFill>
                <a:latin typeface="Open Sans"/>
                <a:ea typeface="Open Sans"/>
              </a:rPr>
              <a:t>Sisu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, é preciso ter uma nota mínima no ENEM de 576 pontos e uma nota superior a zero na redação. Porém, a nota de corte de redação para o </a:t>
            </a:r>
            <a:r>
              <a:rPr lang="pt-BR" sz="1400" b="1" spc="-1" smtClean="0">
                <a:solidFill>
                  <a:srgbClr val="FFFFFF"/>
                </a:solidFill>
                <a:latin typeface="Open Sans"/>
                <a:ea typeface="Open Sans"/>
              </a:rPr>
              <a:t>modelo foi de 450.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Através de variáveis como notas gerais no exame, taxa de participação e taxa de aprovação/reprovação, o intuito do modelo é classificar 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se a nota média geral e da redação da escola possibilita o ingresso dos alunos em uma faculdade por meio </a:t>
            </a:r>
            <a:r>
              <a:rPr lang="pt-BR" sz="1400" b="1" strike="noStrike" spc="-1" dirty="0" err="1" smtClean="0">
                <a:solidFill>
                  <a:srgbClr val="FFFFFF"/>
                </a:solidFill>
                <a:latin typeface="Open Sans"/>
                <a:ea typeface="Open Sans"/>
              </a:rPr>
              <a:t>Sisu</a:t>
            </a:r>
            <a:r>
              <a:rPr lang="pt-BR" sz="1400" b="1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A classificação poderia </a:t>
            </a:r>
            <a:r>
              <a:rPr lang="pt-BR" sz="1400" b="1" spc="-1" dirty="0" smtClean="0">
                <a:solidFill>
                  <a:srgbClr val="FFFFFF"/>
                </a:solidFill>
                <a:latin typeface="Open Sans"/>
                <a:ea typeface="Open Sans"/>
              </a:rPr>
              <a:t>auxiliar na escolha de uma escola que ofereça mais respaldo para o ingresso na faculdade.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81" name="CustomShape 8"/>
          <p:cNvSpPr/>
          <p:nvPr/>
        </p:nvSpPr>
        <p:spPr>
          <a:xfrm>
            <a:off x="3179160" y="6091200"/>
            <a:ext cx="60188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82" name="Imagem 13"/>
          <p:cNvPicPr/>
          <p:nvPr/>
        </p:nvPicPr>
        <p:blipFill>
          <a:blip r:embed="rId4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"/>
          <p:cNvGrpSpPr/>
          <p:nvPr/>
        </p:nvGrpSpPr>
        <p:grpSpPr>
          <a:xfrm>
            <a:off x="4128480" y="2192400"/>
            <a:ext cx="8061120" cy="3679920"/>
            <a:chOff x="4128480" y="2192400"/>
            <a:chExt cx="8061120" cy="3679920"/>
          </a:xfrm>
        </p:grpSpPr>
        <p:sp>
          <p:nvSpPr>
            <p:cNvPr id="184" name="CustomShape 2"/>
            <p:cNvSpPr/>
            <p:nvPr/>
          </p:nvSpPr>
          <p:spPr>
            <a:xfrm>
              <a:off x="4128480" y="2192400"/>
              <a:ext cx="8061120" cy="3679920"/>
            </a:xfrm>
            <a:prstGeom prst="rect">
              <a:avLst/>
            </a:prstGeom>
            <a:gradFill rotWithShape="0">
              <a:gsLst>
                <a:gs pos="0">
                  <a:srgbClr val="6ADBD9"/>
                </a:gs>
                <a:gs pos="100000">
                  <a:srgbClr val="66CCFF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5" name="Google Shape;62;p13"/>
            <p:cNvPicPr/>
            <p:nvPr/>
          </p:nvPicPr>
          <p:blipFill>
            <a:blip r:embed="rId2"/>
            <a:stretch/>
          </p:blipFill>
          <p:spPr>
            <a:xfrm flipH="1">
              <a:off x="9202680" y="3332160"/>
              <a:ext cx="2930040" cy="2472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6" name="CustomShape 3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58C96BA-4CE0-4B0E-A5ED-C3EA2A20F860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6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8" name="Picture 2" descr="Black and Gray Laptop Computer · Free Stock Photo"/>
          <p:cNvPicPr/>
          <p:nvPr/>
        </p:nvPicPr>
        <p:blipFill>
          <a:blip r:embed="rId3"/>
          <a:srcRect l="26316" t="-147" r="42383" b="147"/>
          <a:stretch/>
        </p:blipFill>
        <p:spPr>
          <a:xfrm>
            <a:off x="0" y="0"/>
            <a:ext cx="3229560" cy="6855480"/>
          </a:xfrm>
          <a:prstGeom prst="rect">
            <a:avLst/>
          </a:prstGeom>
          <a:ln>
            <a:noFill/>
          </a:ln>
        </p:spPr>
      </p:pic>
      <p:sp>
        <p:nvSpPr>
          <p:cNvPr id="189" name="CustomShape 5"/>
          <p:cNvSpPr/>
          <p:nvPr/>
        </p:nvSpPr>
        <p:spPr>
          <a:xfrm>
            <a:off x="4128480" y="1170360"/>
            <a:ext cx="662220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6"/>
          <p:cNvSpPr/>
          <p:nvPr/>
        </p:nvSpPr>
        <p:spPr>
          <a:xfrm>
            <a:off x="3232080" y="3168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3. Bases de Dados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>
            <a:off x="4392720" y="2408760"/>
            <a:ext cx="6093360" cy="31070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- A base de dados é encontrada no site </a:t>
            </a:r>
            <a:r>
              <a:rPr lang="pt-BR" sz="1400" b="0" u="sng" strike="noStrike" spc="-1" dirty="0">
                <a:solidFill>
                  <a:srgbClr val="0563C1"/>
                </a:solidFill>
                <a:uFillTx/>
                <a:latin typeface="Open Sans"/>
                <a:ea typeface="Open Sans"/>
                <a:hlinkClick r:id="rId4"/>
              </a:rPr>
              <a:t>http://inep.gov.br/microdados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- Única base disponível sobre o rendimento das escolas no ENEM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- O programa “ENEM por Escola” foi descontinuado a partir do ano de 2015, por isso não temos dados dos anos </a:t>
            </a:r>
            <a:r>
              <a:rPr lang="pt-BR" sz="1400" b="0" strike="noStrike" spc="-1" dirty="0" smtClean="0">
                <a:solidFill>
                  <a:srgbClr val="FFFFFF"/>
                </a:solidFill>
                <a:latin typeface="Open Sans"/>
                <a:ea typeface="Open Sans"/>
              </a:rPr>
              <a:t>seguintes</a:t>
            </a:r>
          </a:p>
          <a:p>
            <a:pPr>
              <a:lnSpc>
                <a:spcPct val="100000"/>
              </a:lnSpc>
            </a:pPr>
            <a:endParaRPr lang="pt-BR" sz="1400" spc="-1" dirty="0">
              <a:solidFill>
                <a:srgbClr val="FFFFFF"/>
              </a:solidFill>
              <a:latin typeface="Open Sans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pt-BR" sz="1400" b="0" strike="noStrike" spc="-1" dirty="0" smtClean="0">
                <a:solidFill>
                  <a:srgbClr val="FFFFFF"/>
                </a:solidFill>
                <a:latin typeface="Open Sans"/>
              </a:rPr>
              <a:t>Informação sobre a nota mínima para entrar em uma faculdade se encontra nos sites:</a:t>
            </a:r>
          </a:p>
          <a:p>
            <a:pPr marL="742950" lvl="1" indent="-285750">
              <a:buFontTx/>
              <a:buChar char="-"/>
            </a:pPr>
            <a:r>
              <a:rPr lang="pt-BR" sz="1400" dirty="0">
                <a:hlinkClick r:id="rId5"/>
              </a:rPr>
              <a:t>https://www.mundovestibular.com.br/enem/sisu/notas-de-corte-sisu-2020-2/#:~:text=Para%20ser%20selecionado%20na%20maioria,notas%20superiores%20a%20700%20pontos</a:t>
            </a:r>
            <a:r>
              <a:rPr lang="pt-BR" sz="1400" dirty="0" smtClean="0">
                <a:hlinkClick r:id="rId5"/>
              </a:rPr>
              <a:t>.</a:t>
            </a:r>
            <a:endParaRPr lang="pt-BR" sz="1400" dirty="0" smtClean="0"/>
          </a:p>
          <a:p>
            <a:pPr marL="742950" lvl="1" indent="-285750">
              <a:buFontTx/>
              <a:buChar char="-"/>
            </a:pPr>
            <a:r>
              <a:rPr lang="pt-BR" sz="1400" dirty="0">
                <a:hlinkClick r:id="rId6"/>
              </a:rPr>
              <a:t>https://www.enemvirtual.com.br/notas-de-corte-sisu-2020-2/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92" name="CustomShape 8"/>
          <p:cNvSpPr/>
          <p:nvPr/>
        </p:nvSpPr>
        <p:spPr>
          <a:xfrm>
            <a:off x="1438920" y="831600"/>
            <a:ext cx="18957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Modificar imagem a seu critério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93" name="Imagem 14"/>
          <p:cNvPicPr/>
          <p:nvPr/>
        </p:nvPicPr>
        <p:blipFill>
          <a:blip r:embed="rId7"/>
          <a:srcRect l="7585" t="41983" r="8732" b="41930"/>
          <a:stretch/>
        </p:blipFill>
        <p:spPr>
          <a:xfrm>
            <a:off x="10254240" y="6388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320000" y="1224000"/>
            <a:ext cx="4534920" cy="4830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Visão da base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 - Abrange os anos de 2005 até 2015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 - Possui 27 variáveis (5 variáveis qualitativas e 22 variáveis quantitativas)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Filtros de inclusão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Escolas do Sudeste do Brasil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Ano de edição a partir de 2009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Preenchimento de </a:t>
            </a:r>
            <a:r>
              <a:rPr lang="pt-BR" sz="1400" b="1" strike="noStrike" spc="-1" dirty="0" err="1">
                <a:solidFill>
                  <a:srgbClr val="434343"/>
                </a:solidFill>
                <a:latin typeface="Open Sans"/>
                <a:ea typeface="DejaVu Sans"/>
              </a:rPr>
              <a:t>NAs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 - Preenchimento dos NA’s das variáveis qualitativas com “Não informado”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 - </a:t>
            </a:r>
            <a:r>
              <a:rPr lang="da-DK" sz="1400" b="0" strike="noStrike" spc="-1" dirty="0" smtClean="0">
                <a:solidFill>
                  <a:srgbClr val="434343"/>
                </a:solidFill>
                <a:latin typeface="Open Sans"/>
                <a:ea typeface="DejaVu Sans"/>
              </a:rPr>
              <a:t>Preenchimento </a:t>
            </a: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dos NA’s das variáveis quantitativas com a mediana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Importante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Nota média objetiva: calculada somente no ano de 2008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a-DK" sz="1400" b="0" strike="noStrike" spc="-1" dirty="0">
                <a:solidFill>
                  <a:srgbClr val="434343"/>
                </a:solidFill>
                <a:latin typeface="Open Sans"/>
                <a:ea typeface="DejaVu Sans"/>
              </a:rPr>
              <a:t>- Nota média total: calculada somente nos anos de 2005 até 2007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B68B4AA-3D30-4CBF-B9A1-F66660D06BA0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7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7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198" name="CustomShape 4"/>
          <p:cNvSpPr/>
          <p:nvPr/>
        </p:nvSpPr>
        <p:spPr>
          <a:xfrm>
            <a:off x="0" y="2829960"/>
            <a:ext cx="8034840" cy="255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5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00" name="Imagem 8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01" name="CustomShape 6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3.i. Base Original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504000" y="2013840"/>
            <a:ext cx="2233080" cy="22330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172035 registros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34343"/>
                </a:solidFill>
                <a:latin typeface="Open Sans"/>
                <a:ea typeface="Open Sans"/>
              </a:rPr>
              <a:t>    3.ii. Filtros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6ADBD9"/>
                </a:solidFill>
                <a:latin typeface="Open Sans"/>
                <a:ea typeface="Open Sans"/>
              </a:rPr>
              <a:t>                       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A1F142E-90FA-4AD7-BC6B-604F83B174F4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8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6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1073520" y="1126440"/>
            <a:ext cx="9408240" cy="125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3086280" y="1661760"/>
            <a:ext cx="7471800" cy="125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4969440" y="2228400"/>
            <a:ext cx="5588280" cy="125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6801120" y="2761200"/>
            <a:ext cx="3882600" cy="125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1" name="Imagem 6"/>
          <p:cNvPicPr/>
          <p:nvPr/>
        </p:nvPicPr>
        <p:blipFill>
          <a:blip r:embed="rId3"/>
          <a:stretch/>
        </p:blipFill>
        <p:spPr>
          <a:xfrm>
            <a:off x="1105920" y="1446480"/>
            <a:ext cx="601200" cy="601200"/>
          </a:xfrm>
          <a:prstGeom prst="rect">
            <a:avLst/>
          </a:prstGeom>
          <a:ln>
            <a:noFill/>
          </a:ln>
        </p:spPr>
      </p:pic>
      <p:sp>
        <p:nvSpPr>
          <p:cNvPr id="212" name="CustomShape 8"/>
          <p:cNvSpPr/>
          <p:nvPr/>
        </p:nvSpPr>
        <p:spPr>
          <a:xfrm>
            <a:off x="1693440" y="1501920"/>
            <a:ext cx="1502119" cy="490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Base Original 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 dirty="0" smtClean="0">
                <a:solidFill>
                  <a:srgbClr val="FFFFFF"/>
                </a:solidFill>
                <a:latin typeface="Calibri"/>
                <a:ea typeface="DejaVu Sans"/>
              </a:rPr>
              <a:t>172.035 </a:t>
            </a:r>
            <a:r>
              <a:rPr lang="pt-BR" sz="1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observações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>
            <a:off x="3600000" y="2016000"/>
            <a:ext cx="3548962" cy="490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Filtro 1 – Ano de edição a partir de 2009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 dirty="0" smtClean="0">
                <a:solidFill>
                  <a:srgbClr val="FFFFFF"/>
                </a:solidFill>
                <a:latin typeface="Calibri"/>
                <a:ea typeface="DejaVu Sans"/>
              </a:rPr>
              <a:t>104.687 </a:t>
            </a:r>
            <a:r>
              <a:rPr lang="pt-BR" sz="1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observações</a:t>
            </a:r>
            <a:endParaRPr lang="pt-BR" sz="1200" b="0" strike="noStrike" spc="-1" dirty="0">
              <a:latin typeface="Arial"/>
            </a:endParaRPr>
          </a:p>
        </p:txBody>
      </p:sp>
      <p:pic>
        <p:nvPicPr>
          <p:cNvPr id="214" name="Imagem 9"/>
          <p:cNvPicPr/>
          <p:nvPr/>
        </p:nvPicPr>
        <p:blipFill>
          <a:blip r:embed="rId4"/>
          <a:stretch/>
        </p:blipFill>
        <p:spPr>
          <a:xfrm>
            <a:off x="3086280" y="1944000"/>
            <a:ext cx="664560" cy="664560"/>
          </a:xfrm>
          <a:prstGeom prst="rect">
            <a:avLst/>
          </a:prstGeom>
          <a:ln>
            <a:noFill/>
          </a:ln>
        </p:spPr>
      </p:pic>
      <p:pic>
        <p:nvPicPr>
          <p:cNvPr id="215" name="Imagem 14"/>
          <p:cNvPicPr/>
          <p:nvPr/>
        </p:nvPicPr>
        <p:blipFill>
          <a:blip r:embed="rId5"/>
          <a:stretch/>
        </p:blipFill>
        <p:spPr>
          <a:xfrm>
            <a:off x="4957920" y="2487960"/>
            <a:ext cx="696960" cy="696960"/>
          </a:xfrm>
          <a:prstGeom prst="rect">
            <a:avLst/>
          </a:prstGeom>
          <a:ln>
            <a:noFill/>
          </a:ln>
        </p:spPr>
      </p:pic>
      <p:sp>
        <p:nvSpPr>
          <p:cNvPr id="216" name="CustomShape 10"/>
          <p:cNvSpPr/>
          <p:nvPr/>
        </p:nvSpPr>
        <p:spPr>
          <a:xfrm>
            <a:off x="5544000" y="2578680"/>
            <a:ext cx="3418028" cy="490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Filtro 2 – Escola do Sudeste brasileiro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 dirty="0" smtClean="0">
                <a:solidFill>
                  <a:srgbClr val="FFFFFF"/>
                </a:solidFill>
                <a:latin typeface="Calibri"/>
                <a:ea typeface="DejaVu Sans"/>
              </a:rPr>
              <a:t>77.533 </a:t>
            </a:r>
            <a:r>
              <a:rPr lang="pt-BR" sz="1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observações</a:t>
            </a:r>
            <a:endParaRPr lang="pt-BR" sz="1200" b="0" strike="noStrike" spc="-1" dirty="0">
              <a:latin typeface="Arial"/>
            </a:endParaRPr>
          </a:p>
        </p:txBody>
      </p:sp>
      <p:pic>
        <p:nvPicPr>
          <p:cNvPr id="217" name="Imagem 21"/>
          <p:cNvPicPr/>
          <p:nvPr/>
        </p:nvPicPr>
        <p:blipFill>
          <a:blip r:embed="rId6"/>
          <a:stretch/>
        </p:blipFill>
        <p:spPr>
          <a:xfrm>
            <a:off x="6838560" y="3103560"/>
            <a:ext cx="700200" cy="564120"/>
          </a:xfrm>
          <a:prstGeom prst="rect">
            <a:avLst/>
          </a:prstGeom>
          <a:ln>
            <a:noFill/>
          </a:ln>
        </p:spPr>
      </p:pic>
      <p:sp>
        <p:nvSpPr>
          <p:cNvPr id="218" name="CustomShape 11"/>
          <p:cNvSpPr/>
          <p:nvPr/>
        </p:nvSpPr>
        <p:spPr>
          <a:xfrm>
            <a:off x="7614000" y="3114000"/>
            <a:ext cx="1423701" cy="490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4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Base Final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200" b="0" strike="noStrike" spc="-1" dirty="0" smtClean="0">
                <a:solidFill>
                  <a:srgbClr val="FFFFFF"/>
                </a:solidFill>
                <a:latin typeface="Calibri"/>
                <a:ea typeface="DejaVu Sans"/>
              </a:rPr>
              <a:t>46.243 </a:t>
            </a:r>
            <a:r>
              <a:rPr lang="pt-BR" sz="12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observações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219" name="CustomShape 12"/>
          <p:cNvSpPr/>
          <p:nvPr/>
        </p:nvSpPr>
        <p:spPr>
          <a:xfrm>
            <a:off x="1098720" y="2125800"/>
            <a:ext cx="176112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>
                <a:solidFill>
                  <a:srgbClr val="434343"/>
                </a:solidFill>
                <a:latin typeface="Open Sans"/>
                <a:ea typeface="Open Sans"/>
              </a:rPr>
              <a:t>Base de partida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Base original com filtros de negócio com 172.035 observações de escolas, sendo que 45% são do Sudeste.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220" name="CustomShape 13"/>
          <p:cNvSpPr/>
          <p:nvPr/>
        </p:nvSpPr>
        <p:spPr>
          <a:xfrm>
            <a:off x="3047760" y="2719080"/>
            <a:ext cx="176112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Filtragem dos anos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12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Trazer as informações mais completas possíveis e redução de variáveis inutilizadas. 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221" name="CustomShape 14"/>
          <p:cNvSpPr/>
          <p:nvPr/>
        </p:nvSpPr>
        <p:spPr>
          <a:xfrm>
            <a:off x="4996800" y="3289680"/>
            <a:ext cx="176112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>
                <a:solidFill>
                  <a:srgbClr val="434343"/>
                </a:solidFill>
                <a:latin typeface="Open Sans"/>
                <a:ea typeface="Open Sans"/>
              </a:rPr>
              <a:t>Filtragem de UFs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Diminuição do escopo do projeto, focando no Sudeste do Brasil.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222" name="CustomShape 15"/>
          <p:cNvSpPr/>
          <p:nvPr/>
        </p:nvSpPr>
        <p:spPr>
          <a:xfrm>
            <a:off x="6883200" y="3794040"/>
            <a:ext cx="1761120" cy="147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da-DK" sz="1200" b="1" strike="noStrike" spc="-1">
                <a:solidFill>
                  <a:srgbClr val="434343"/>
                </a:solidFill>
                <a:latin typeface="Open Sans"/>
                <a:ea typeface="Open Sans"/>
              </a:rPr>
              <a:t>Base final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1200" b="0" strike="noStrike" spc="-1">
                <a:solidFill>
                  <a:srgbClr val="434343"/>
                </a:solidFill>
                <a:latin typeface="Open Sans"/>
                <a:ea typeface="Open Sans"/>
              </a:rPr>
              <a:t>Base final pronta para análise e futura modelagem. 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223" name="CustomShape 16"/>
          <p:cNvSpPr/>
          <p:nvPr/>
        </p:nvSpPr>
        <p:spPr>
          <a:xfrm>
            <a:off x="-28800" y="5277240"/>
            <a:ext cx="5517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224" name="CustomShape 17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25" name="Imagem 23"/>
          <p:cNvPicPr/>
          <p:nvPr/>
        </p:nvPicPr>
        <p:blipFill>
          <a:blip r:embed="rId7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76400" y="113040"/>
            <a:ext cx="6622200" cy="71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434343"/>
                </a:solidFill>
                <a:latin typeface="Open Sans"/>
                <a:ea typeface="Open Sans"/>
              </a:rPr>
              <a:t>    </a:t>
            </a:r>
            <a:r>
              <a:rPr lang="en-US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3.iii. </a:t>
            </a:r>
            <a:r>
              <a:rPr lang="pt-BR" sz="2400" b="0" strike="noStrike" spc="-1" dirty="0" smtClean="0">
                <a:solidFill>
                  <a:srgbClr val="434343"/>
                </a:solidFill>
                <a:latin typeface="Open Sans"/>
                <a:ea typeface="Open Sans"/>
              </a:rPr>
              <a:t>Criação da nota média geral e </a:t>
            </a:r>
            <a:r>
              <a:rPr lang="pt-BR" sz="2400" b="0" strike="noStrike" spc="-1" dirty="0" err="1" smtClean="0">
                <a:solidFill>
                  <a:srgbClr val="434343"/>
                </a:solidFill>
                <a:latin typeface="Open Sans"/>
                <a:ea typeface="Open Sans"/>
              </a:rPr>
              <a:t>target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6ADBD9"/>
                </a:solidFill>
                <a:latin typeface="Open Sans"/>
                <a:ea typeface="Open Sans"/>
              </a:rPr>
              <a:t>                       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529360" y="379800"/>
            <a:ext cx="2725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A1F142E-90FA-4AD7-BC6B-604F83B174F4}" type="slidenum">
              <a:rPr lang="pt-BR" sz="1200" b="0" strike="noStrike" spc="-1">
                <a:solidFill>
                  <a:srgbClr val="6ADBD9"/>
                </a:solidFill>
                <a:latin typeface="Calibri"/>
                <a:ea typeface="DejaVu Sans"/>
              </a:rPr>
              <a:t>9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1529360" y="419400"/>
            <a:ext cx="272520" cy="249120"/>
          </a:xfrm>
          <a:prstGeom prst="pentagon">
            <a:avLst>
              <a:gd name="hf" fmla="val 105146"/>
              <a:gd name="vf" fmla="val 110557"/>
            </a:avLst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6" name="Google Shape;62;p13"/>
          <p:cNvPicPr/>
          <p:nvPr/>
        </p:nvPicPr>
        <p:blipFill>
          <a:blip r:embed="rId2"/>
          <a:stretch/>
        </p:blipFill>
        <p:spPr>
          <a:xfrm flipH="1">
            <a:off x="9517680" y="4625640"/>
            <a:ext cx="2626200" cy="2114280"/>
          </a:xfrm>
          <a:prstGeom prst="rect">
            <a:avLst/>
          </a:prstGeom>
          <a:ln>
            <a:noFill/>
          </a:ln>
        </p:spPr>
      </p:pic>
      <p:sp>
        <p:nvSpPr>
          <p:cNvPr id="223" name="CustomShape 16"/>
          <p:cNvSpPr/>
          <p:nvPr/>
        </p:nvSpPr>
        <p:spPr>
          <a:xfrm>
            <a:off x="-28800" y="5277240"/>
            <a:ext cx="5517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224" name="CustomShape 17"/>
          <p:cNvSpPr/>
          <p:nvPr/>
        </p:nvSpPr>
        <p:spPr>
          <a:xfrm>
            <a:off x="2782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6ADBD9"/>
                </a:solidFill>
                <a:latin typeface="Open Sans"/>
                <a:ea typeface="Open Sans"/>
              </a:rPr>
              <a:t>@2020 LABDATA FIA. </a:t>
            </a:r>
            <a:r>
              <a:rPr lang="pt-BR" sz="1200" b="0" strike="noStrike" spc="-1">
                <a:solidFill>
                  <a:srgbClr val="A6A6A6"/>
                </a:solidFill>
                <a:latin typeface="Open Sans"/>
                <a:ea typeface="Open Sans"/>
              </a:rPr>
              <a:t>Copyright all rights reserved.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225" name="Imagem 23"/>
          <p:cNvPicPr/>
          <p:nvPr/>
        </p:nvPicPr>
        <p:blipFill>
          <a:blip r:embed="rId3"/>
          <a:srcRect l="7585" t="41983" r="8732" b="41930"/>
          <a:stretch/>
        </p:blipFill>
        <p:spPr>
          <a:xfrm>
            <a:off x="5093640" y="6379920"/>
            <a:ext cx="1702800" cy="32544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587949" y="1757798"/>
            <a:ext cx="107141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 criação da nota média geral, por se tratar de um curso de exatas, foi feita por meio de uma média ponderada.</a:t>
            </a:r>
          </a:p>
          <a:p>
            <a:endParaRPr lang="pt-BR" dirty="0"/>
          </a:p>
          <a:p>
            <a:r>
              <a:rPr lang="pt-BR" dirty="0" smtClean="0"/>
              <a:t>media = (0.1*</a:t>
            </a:r>
            <a:r>
              <a:rPr lang="pt-BR" dirty="0" err="1" smtClean="0"/>
              <a:t>nota_media_ciencias_natureza</a:t>
            </a:r>
            <a:r>
              <a:rPr lang="pt-BR" dirty="0" smtClean="0"/>
              <a:t>)</a:t>
            </a:r>
            <a:r>
              <a:rPr lang="pt-BR" dirty="0"/>
              <a:t> </a:t>
            </a:r>
            <a:r>
              <a:rPr lang="pt-BR" dirty="0" smtClean="0"/>
              <a:t>+</a:t>
            </a:r>
          </a:p>
          <a:p>
            <a:r>
              <a:rPr lang="pt-BR" dirty="0" smtClean="0"/>
              <a:t>              (0.1*</a:t>
            </a:r>
            <a:r>
              <a:rPr lang="pt-BR" dirty="0" err="1" smtClean="0"/>
              <a:t>nota_media_ciencias_humanas</a:t>
            </a:r>
            <a:r>
              <a:rPr lang="pt-BR" dirty="0" smtClean="0"/>
              <a:t>)</a:t>
            </a:r>
            <a:r>
              <a:rPr lang="pt-BR" dirty="0"/>
              <a:t> </a:t>
            </a:r>
            <a:r>
              <a:rPr lang="pt-BR" dirty="0" smtClean="0"/>
              <a:t>+</a:t>
            </a:r>
          </a:p>
          <a:p>
            <a:r>
              <a:rPr lang="pt-BR" dirty="0" smtClean="0"/>
              <a:t>              (0.1*</a:t>
            </a:r>
            <a:r>
              <a:rPr lang="pt-BR" dirty="0" err="1" smtClean="0"/>
              <a:t>nota_media_linguagens_codigos</a:t>
            </a:r>
            <a:r>
              <a:rPr lang="pt-BR" dirty="0" smtClean="0"/>
              <a:t>)</a:t>
            </a:r>
            <a:r>
              <a:rPr lang="pt-BR" dirty="0"/>
              <a:t> </a:t>
            </a:r>
            <a:r>
              <a:rPr lang="pt-BR" dirty="0" smtClean="0"/>
              <a:t>+</a:t>
            </a:r>
          </a:p>
          <a:p>
            <a:r>
              <a:rPr lang="pt-BR" dirty="0" smtClean="0"/>
              <a:t>              (0.7*</a:t>
            </a:r>
            <a:r>
              <a:rPr lang="pt-BR" dirty="0" err="1" smtClean="0"/>
              <a:t>nota_media_matematica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r>
              <a:rPr lang="pt-BR" dirty="0" err="1" smtClean="0"/>
              <a:t>target</a:t>
            </a:r>
            <a:r>
              <a:rPr lang="pt-BR" dirty="0" smtClean="0"/>
              <a:t> = 1 se media &gt; 576 e </a:t>
            </a:r>
            <a:r>
              <a:rPr lang="pt-BR" dirty="0" err="1" smtClean="0"/>
              <a:t>nota_media_redação</a:t>
            </a:r>
            <a:r>
              <a:rPr lang="pt-BR" dirty="0" smtClean="0"/>
              <a:t> &gt; 450 senão 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330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2279</TotalTime>
  <Words>1654</Words>
  <Application>Microsoft Office PowerPoint</Application>
  <PresentationFormat>Widescreen</PresentationFormat>
  <Paragraphs>332</Paragraphs>
  <Slides>31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DejaVu Sans</vt:lpstr>
      <vt:lpstr>Open Sans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karin</dc:creator>
  <dc:description/>
  <cp:lastModifiedBy>Kaio Silva</cp:lastModifiedBy>
  <cp:revision>347</cp:revision>
  <dcterms:created xsi:type="dcterms:W3CDTF">2020-04-08T18:00:12Z</dcterms:created>
  <dcterms:modified xsi:type="dcterms:W3CDTF">2020-10-20T17:12:37Z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26</vt:i4>
  </property>
</Properties>
</file>